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exend Deca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5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P3b7lCQNfmKP5sCpt+2vXCQiQ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05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2834126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6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6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311703" y="1152476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832403" y="1152476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389601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1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799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233176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2803076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99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724076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6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62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/>
          <p:nvPr/>
        </p:nvSpPr>
        <p:spPr>
          <a:xfrm>
            <a:off x="3016350" y="227374"/>
            <a:ext cx="3111300" cy="705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 b="0" i="0" u="none" strike="noStrike" cap="none" dirty="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CAPO DIPARTIMENTO</a:t>
            </a:r>
            <a:endParaRPr sz="1400" b="0" i="0" u="none" strike="noStrike" cap="none" dirty="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 b="1" i="0" u="none" strike="noStrike" cap="none" dirty="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Cons. </a:t>
            </a:r>
            <a:r>
              <a:rPr lang="it-IT" sz="1400" b="1" i="0" u="none" strike="noStrike" cap="none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Luigi Ferrara</a:t>
            </a:r>
            <a:endParaRPr dirty="0"/>
          </a:p>
        </p:txBody>
      </p:sp>
      <p:sp>
        <p:nvSpPr>
          <p:cNvPr id="53" name="Google Shape;53;p1"/>
          <p:cNvSpPr/>
          <p:nvPr/>
        </p:nvSpPr>
        <p:spPr>
          <a:xfrm>
            <a:off x="3519043" y="1285781"/>
            <a:ext cx="2105915" cy="32652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Segreteria dipartimentale</a:t>
            </a:r>
            <a:endParaRPr sz="1100" b="0" i="0" u="none" strike="noStrike" cap="non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54" name="Google Shape;54;p1"/>
          <p:cNvCxnSpPr>
            <a:stCxn id="52" idx="2"/>
            <a:endCxn id="53" idx="0"/>
          </p:cNvCxnSpPr>
          <p:nvPr/>
        </p:nvCxnSpPr>
        <p:spPr>
          <a:xfrm rot="-5400000" flipH="1">
            <a:off x="4395600" y="1108774"/>
            <a:ext cx="353400" cy="600"/>
          </a:xfrm>
          <a:prstGeom prst="bent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"/>
          <p:cNvCxnSpPr>
            <a:stCxn id="52" idx="3"/>
            <a:endCxn id="56" idx="1"/>
          </p:cNvCxnSpPr>
          <p:nvPr/>
        </p:nvCxnSpPr>
        <p:spPr>
          <a:xfrm>
            <a:off x="6127650" y="579874"/>
            <a:ext cx="320700" cy="533400"/>
          </a:xfrm>
          <a:prstGeom prst="bentConnector3">
            <a:avLst>
              <a:gd name="adj1" fmla="val 5001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7" name="Google Shape;57;p1"/>
          <p:cNvGrpSpPr/>
          <p:nvPr/>
        </p:nvGrpSpPr>
        <p:grpSpPr>
          <a:xfrm>
            <a:off x="2276271" y="808427"/>
            <a:ext cx="4591458" cy="1122301"/>
            <a:chOff x="2270384" y="808422"/>
            <a:chExt cx="4591458" cy="1122300"/>
          </a:xfrm>
        </p:grpSpPr>
        <p:cxnSp>
          <p:nvCxnSpPr>
            <p:cNvPr id="58" name="Google Shape;58;p1"/>
            <p:cNvCxnSpPr>
              <a:endCxn id="59" idx="0"/>
            </p:cNvCxnSpPr>
            <p:nvPr/>
          </p:nvCxnSpPr>
          <p:spPr>
            <a:xfrm rot="5400000">
              <a:off x="2227634" y="851172"/>
              <a:ext cx="1122300" cy="1036800"/>
            </a:xfrm>
            <a:prstGeom prst="bentConnector3">
              <a:avLst>
                <a:gd name="adj1" fmla="val 779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" name="Google Shape;60;p1"/>
            <p:cNvCxnSpPr>
              <a:endCxn id="61" idx="0"/>
            </p:cNvCxnSpPr>
            <p:nvPr/>
          </p:nvCxnSpPr>
          <p:spPr>
            <a:xfrm rot="-5400000" flipH="1">
              <a:off x="5811992" y="880872"/>
              <a:ext cx="1122300" cy="977400"/>
            </a:xfrm>
            <a:prstGeom prst="bentConnector3">
              <a:avLst>
                <a:gd name="adj1" fmla="val 781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2" name="Google Shape;62;p1"/>
          <p:cNvGrpSpPr/>
          <p:nvPr/>
        </p:nvGrpSpPr>
        <p:grpSpPr>
          <a:xfrm>
            <a:off x="250277" y="1930728"/>
            <a:ext cx="8643447" cy="2986141"/>
            <a:chOff x="258116" y="1930728"/>
            <a:chExt cx="8643447" cy="2986141"/>
          </a:xfrm>
        </p:grpSpPr>
        <p:grpSp>
          <p:nvGrpSpPr>
            <p:cNvPr id="63" name="Google Shape;63;p1"/>
            <p:cNvGrpSpPr/>
            <p:nvPr/>
          </p:nvGrpSpPr>
          <p:grpSpPr>
            <a:xfrm>
              <a:off x="258116" y="2936868"/>
              <a:ext cx="4051989" cy="1980000"/>
              <a:chOff x="4998727" y="5015648"/>
              <a:chExt cx="4051989" cy="1980000"/>
            </a:xfrm>
          </p:grpSpPr>
          <p:sp>
            <p:nvSpPr>
              <p:cNvPr id="64" name="Google Shape;64;p1"/>
              <p:cNvSpPr/>
              <p:nvPr/>
            </p:nvSpPr>
            <p:spPr>
              <a:xfrm>
                <a:off x="7070716" y="5015648"/>
                <a:ext cx="1980000" cy="1980000"/>
              </a:xfrm>
              <a:prstGeom prst="roundRect">
                <a:avLst>
                  <a:gd name="adj" fmla="val 16667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t" sz="1100" b="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Servizio per il coordinamento delle amministrazioni e</a:t>
                </a:r>
                <a:br>
                  <a:rPr lang="it" sz="1100" b="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</a:br>
                <a:r>
                  <a:rPr lang="it" sz="1100" b="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dei dati</a:t>
                </a:r>
                <a:endParaRPr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t" sz="1100" b="1">
                    <a:solidFill>
                      <a:schemeClr val="dk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Dott. Francesco De Stefanis</a:t>
                </a:r>
                <a:endParaRPr sz="1100" b="1" i="0" u="none" strike="noStrike" cap="none">
                  <a:solidFill>
                    <a:srgbClr val="000000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65" name="Google Shape;65;p1"/>
              <p:cNvSpPr/>
              <p:nvPr/>
            </p:nvSpPr>
            <p:spPr>
              <a:xfrm>
                <a:off x="4998727" y="5015648"/>
                <a:ext cx="1980000" cy="1980000"/>
              </a:xfrm>
              <a:prstGeom prst="roundRect">
                <a:avLst>
                  <a:gd name="adj" fmla="val 16667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 dirty="0">
                  <a:solidFill>
                    <a:srgbClr val="000000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t" sz="1100" b="0" i="0" u="none" strike="noStrike" cap="none" dirty="0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Servizio per il coordinamento </a:t>
                </a:r>
                <a:br>
                  <a:rPr lang="it" sz="1100" b="0" i="0" u="none" strike="noStrike" cap="none" dirty="0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</a:br>
                <a:r>
                  <a:rPr lang="it" sz="1100" b="0" i="0" u="none" strike="noStrike" cap="none" dirty="0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delle misure finanziarie e la gestione di progetti specifici</a:t>
                </a:r>
                <a:endParaRPr dirty="0"/>
              </a:p>
            </p:txBody>
          </p:sp>
        </p:grpSp>
        <p:grpSp>
          <p:nvGrpSpPr>
            <p:cNvPr id="66" name="Google Shape;66;p1"/>
            <p:cNvGrpSpPr/>
            <p:nvPr/>
          </p:nvGrpSpPr>
          <p:grpSpPr>
            <a:xfrm>
              <a:off x="4849574" y="2936868"/>
              <a:ext cx="4051989" cy="1980001"/>
              <a:chOff x="4998727" y="2936868"/>
              <a:chExt cx="4051989" cy="1980001"/>
            </a:xfrm>
          </p:grpSpPr>
          <p:sp>
            <p:nvSpPr>
              <p:cNvPr id="67" name="Google Shape;67;p1"/>
              <p:cNvSpPr/>
              <p:nvPr/>
            </p:nvSpPr>
            <p:spPr>
              <a:xfrm>
                <a:off x="4998727" y="2936868"/>
                <a:ext cx="1980000" cy="1980000"/>
              </a:xfrm>
              <a:prstGeom prst="roundRect">
                <a:avLst>
                  <a:gd name="adj" fmla="val 16667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t" sz="1100" b="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Servizio per il coordinamento </a:t>
                </a:r>
                <a:br>
                  <a:rPr lang="it" sz="1100" b="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</a:br>
                <a:r>
                  <a:rPr lang="it" sz="1100" b="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dei processi di ripristino e di ricostruzione dei territori colpiti da eventi sismici o di origine vulcanica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t" sz="1200" b="1">
                    <a:latin typeface="Lexend Deca"/>
                    <a:ea typeface="Lexend Deca"/>
                    <a:cs typeface="Lexend Deca"/>
                    <a:sym typeface="Lexend Deca"/>
                  </a:rPr>
                  <a:t>Dott. Luigi Paolo Marafico</a:t>
                </a:r>
                <a:endParaRPr sz="1200" b="1" i="0" u="none" strike="noStrike" cap="none">
                  <a:solidFill>
                    <a:srgbClr val="000000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68" name="Google Shape;68;p1"/>
              <p:cNvSpPr/>
              <p:nvPr/>
            </p:nvSpPr>
            <p:spPr>
              <a:xfrm>
                <a:off x="7070716" y="2936869"/>
                <a:ext cx="1980000" cy="1980000"/>
              </a:xfrm>
              <a:prstGeom prst="roundRect">
                <a:avLst>
                  <a:gd name="adj" fmla="val 16667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b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t" sz="1100" b="0" i="0" u="none" strike="noStrike" cap="none" dirty="0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Servizio per il coordinamento dei processi di ripristino e di ricostruzione dei territori colpiti da eventi idrogeologici, dagli incendi boschivi o da eventi derivanti </a:t>
                </a:r>
                <a:r>
                  <a:rPr lang="it" sz="1100" b="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dall’attività dell’uomo</a:t>
                </a:r>
                <a:endParaRPr dirty="0"/>
              </a:p>
            </p:txBody>
          </p:sp>
        </p:grpSp>
        <p:cxnSp>
          <p:nvCxnSpPr>
            <p:cNvPr id="69" name="Google Shape;69;p1"/>
            <p:cNvCxnSpPr>
              <a:stCxn id="59" idx="2"/>
              <a:endCxn id="64" idx="0"/>
            </p:cNvCxnSpPr>
            <p:nvPr/>
          </p:nvCxnSpPr>
          <p:spPr>
            <a:xfrm rot="-5400000" flipH="1">
              <a:off x="2622960" y="2239878"/>
              <a:ext cx="358200" cy="10359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0" name="Google Shape;70;p1"/>
            <p:cNvCxnSpPr>
              <a:stCxn id="59" idx="2"/>
              <a:endCxn id="65" idx="0"/>
            </p:cNvCxnSpPr>
            <p:nvPr/>
          </p:nvCxnSpPr>
          <p:spPr>
            <a:xfrm rot="5400000">
              <a:off x="1587060" y="2239878"/>
              <a:ext cx="358200" cy="10359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1" name="Google Shape;71;p1"/>
            <p:cNvCxnSpPr>
              <a:stCxn id="61" idx="2"/>
              <a:endCxn id="67" idx="0"/>
            </p:cNvCxnSpPr>
            <p:nvPr/>
          </p:nvCxnSpPr>
          <p:spPr>
            <a:xfrm rot="5400000">
              <a:off x="6178518" y="2239878"/>
              <a:ext cx="358200" cy="10359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2" name="Google Shape;72;p1"/>
            <p:cNvCxnSpPr>
              <a:stCxn id="61" idx="2"/>
              <a:endCxn id="68" idx="0"/>
            </p:cNvCxnSpPr>
            <p:nvPr/>
          </p:nvCxnSpPr>
          <p:spPr>
            <a:xfrm rot="-5400000" flipH="1">
              <a:off x="7214418" y="2239878"/>
              <a:ext cx="358200" cy="10359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9" name="Google Shape;59;p1"/>
            <p:cNvSpPr/>
            <p:nvPr/>
          </p:nvSpPr>
          <p:spPr>
            <a:xfrm>
              <a:off x="285960" y="1930728"/>
              <a:ext cx="3996300" cy="648000"/>
            </a:xfrm>
            <a:prstGeom prst="roundRect">
              <a:avLst>
                <a:gd name="adj" fmla="val 16667"/>
              </a:avLst>
            </a:prstGeom>
            <a:solidFill>
              <a:srgbClr val="3C78D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 b="0" i="0" u="none" strike="noStrike" cap="none">
                  <a:solidFill>
                    <a:srgbClr val="FFFFF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Ufficio per il coordinamento dei dati </a:t>
              </a:r>
              <a:br>
                <a:rPr lang="it" sz="1200" b="0" i="0" u="none" strike="noStrike" cap="none">
                  <a:solidFill>
                    <a:srgbClr val="FFFFFF"/>
                  </a:solidFill>
                  <a:latin typeface="Lexend Deca"/>
                  <a:ea typeface="Lexend Deca"/>
                  <a:cs typeface="Lexend Deca"/>
                  <a:sym typeface="Lexend Deca"/>
                </a:rPr>
              </a:br>
              <a:r>
                <a:rPr lang="it" sz="1200" b="0" i="0" u="none" strike="noStrike" cap="none">
                  <a:solidFill>
                    <a:srgbClr val="FFFFF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e delle attività connesse al progetto «Casa Italia»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 b="1" i="0" u="none" strike="noStrike" cap="none">
                  <a:solidFill>
                    <a:srgbClr val="FFFFF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Cons. Isabella Imperato</a:t>
              </a:r>
              <a:endParaRPr sz="1200" b="1" i="0" u="none" strike="noStrike" cap="none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4877418" y="1930728"/>
              <a:ext cx="3996300" cy="648000"/>
            </a:xfrm>
            <a:prstGeom prst="roundRect">
              <a:avLst>
                <a:gd name="adj" fmla="val 16667"/>
              </a:avLst>
            </a:prstGeom>
            <a:solidFill>
              <a:srgbClr val="3C78D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 b="0" i="0" u="none" strike="noStrike" cap="none" dirty="0">
                  <a:solidFill>
                    <a:srgbClr val="FFFFF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Ufficio per il coordinamento delle attività di ripristino e ricostruzione post-emergenza</a:t>
              </a:r>
              <a:endParaRPr sz="1200" b="0" i="0" u="none" strike="noStrike" cap="none" dirty="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dirty="0">
                  <a:solidFill>
                    <a:srgbClr val="FFFFF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Cons. </a:t>
              </a:r>
              <a:r>
                <a:rPr lang="it-IT" sz="1200" b="1">
                  <a:solidFill>
                    <a:srgbClr val="FFFFF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Massimo Gerli</a:t>
              </a:r>
              <a:endParaRPr sz="1200" b="1" dirty="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sp>
        <p:nvSpPr>
          <p:cNvPr id="56" name="Google Shape;56;p1"/>
          <p:cNvSpPr/>
          <p:nvPr/>
        </p:nvSpPr>
        <p:spPr>
          <a:xfrm>
            <a:off x="6448431" y="760775"/>
            <a:ext cx="2543700" cy="705000"/>
          </a:xfrm>
          <a:prstGeom prst="roundRect">
            <a:avLst>
              <a:gd name="adj" fmla="val 16667"/>
            </a:avLst>
          </a:prstGeom>
          <a:solidFill>
            <a:srgbClr val="3C78D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0" i="0" u="none" strike="noStrike" cap="none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Dirigente generale </a:t>
            </a:r>
            <a:br>
              <a:rPr lang="it" sz="1200" b="0" i="0" u="none" strike="noStrike" cap="none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</a:br>
            <a:r>
              <a:rPr lang="it" sz="1200" b="0" i="0" u="none" strike="noStrike" cap="none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incarico di studio e ricerca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i="0" u="none" strike="noStrike" cap="none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Cons. Raffaele M. De Cicco</a:t>
            </a:r>
            <a:endParaRPr sz="1200" b="1" i="0" u="none" strike="noStrike" cap="none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Presentazione su schermo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Lexend Deca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Castiello Annaclaudia</dc:creator>
  <cp:lastModifiedBy>Scardino Claudia</cp:lastModifiedBy>
  <cp:revision>4</cp:revision>
  <dcterms:modified xsi:type="dcterms:W3CDTF">2023-01-17T13:51:36Z</dcterms:modified>
</cp:coreProperties>
</file>